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notesMasterIdLst>
    <p:notesMasterId r:id="rId12"/>
  </p:notesMasterIdLst>
  <p:sldIdLst>
    <p:sldId id="256" r:id="rId2"/>
    <p:sldId id="257" r:id="rId3"/>
    <p:sldId id="258" r:id="rId4"/>
    <p:sldId id="261" r:id="rId5"/>
    <p:sldId id="262" r:id="rId6"/>
    <p:sldId id="259" r:id="rId7"/>
    <p:sldId id="263" r:id="rId8"/>
    <p:sldId id="260" r:id="rId9"/>
    <p:sldId id="266" r:id="rId10"/>
    <p:sldId id="264"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1" autoAdjust="0"/>
    <p:restoredTop sz="86385" autoAdjust="0"/>
  </p:normalViewPr>
  <p:slideViewPr>
    <p:cSldViewPr>
      <p:cViewPr varScale="1">
        <p:scale>
          <a:sx n="74" d="100"/>
          <a:sy n="74" d="100"/>
        </p:scale>
        <p:origin x="-792"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2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2252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2252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252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52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2252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904551D7-C474-43D9-98C6-FD9577470C38}" type="slidenum">
              <a:rPr lang="en-US"/>
              <a:pPr/>
              <a:t>‹#›</a:t>
            </a:fld>
            <a:endParaRPr lang="en-US"/>
          </a:p>
        </p:txBody>
      </p:sp>
    </p:spTree>
    <p:extLst>
      <p:ext uri="{BB962C8B-B14F-4D97-AF65-F5344CB8AC3E}">
        <p14:creationId xmlns:p14="http://schemas.microsoft.com/office/powerpoint/2010/main" val="13812303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260086-0BA3-4122-8A13-91801278C74E}" type="slidenum">
              <a:rPr lang="en-US"/>
              <a:pPr/>
              <a:t>1</a:t>
            </a:fld>
            <a:endParaRPr lang="en-US"/>
          </a:p>
        </p:txBody>
      </p:sp>
      <p:sp>
        <p:nvSpPr>
          <p:cNvPr id="226306" name="Rectangle 2"/>
          <p:cNvSpPr>
            <a:spLocks noGrp="1" noRot="1" noChangeAspect="1" noChangeArrowheads="1" noTextEdit="1"/>
          </p:cNvSpPr>
          <p:nvPr>
            <p:ph type="sldImg"/>
          </p:nvPr>
        </p:nvSpPr>
        <p:spPr>
          <a:ln/>
        </p:spPr>
      </p:sp>
      <p:sp>
        <p:nvSpPr>
          <p:cNvPr id="226307" name="Rectangle 3"/>
          <p:cNvSpPr>
            <a:spLocks noGrp="1" noChangeArrowheads="1"/>
          </p:cNvSpPr>
          <p:nvPr>
            <p:ph type="body" idx="1"/>
          </p:nvPr>
        </p:nvSpPr>
        <p:spPr/>
        <p:txBody>
          <a:bodyPr/>
          <a:lstStyle/>
          <a:p>
            <a:r>
              <a:rPr lang="en-US"/>
              <a:t>The audience intended for this power point lesson is 3</a:t>
            </a:r>
            <a:r>
              <a:rPr lang="en-US" baseline="30000"/>
              <a:t>rd</a:t>
            </a:r>
            <a:r>
              <a:rPr lang="en-US"/>
              <a:t> grade students studying the history of California. I intend to cover the following; where and when the gold rush took place, what types of transportation were used, how gold was retrieved, one key figure during the gold rush, and the positive and negative effects of the gold rush.</a:t>
            </a:r>
          </a:p>
          <a:p>
            <a:r>
              <a:rPr lang="en-US"/>
              <a:t>The instructional goals of this presentation are for the students to describe and name the major events and factors of the California gold rush.</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188418" name="Group 2"/>
          <p:cNvGrpSpPr>
            <a:grpSpLocks/>
          </p:cNvGrpSpPr>
          <p:nvPr/>
        </p:nvGrpSpPr>
        <p:grpSpPr bwMode="auto">
          <a:xfrm>
            <a:off x="-6350" y="20638"/>
            <a:ext cx="9144000" cy="6858000"/>
            <a:chOff x="0" y="0"/>
            <a:chExt cx="5760" cy="4320"/>
          </a:xfrm>
        </p:grpSpPr>
        <p:sp>
          <p:nvSpPr>
            <p:cNvPr id="188419"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188420"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en-US"/>
            </a:p>
          </p:txBody>
        </p:sp>
      </p:grpSp>
      <p:sp>
        <p:nvSpPr>
          <p:cNvPr id="188421"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n-US"/>
          </a:p>
        </p:txBody>
      </p:sp>
      <p:grpSp>
        <p:nvGrpSpPr>
          <p:cNvPr id="188422" name="Group 6"/>
          <p:cNvGrpSpPr>
            <a:grpSpLocks/>
          </p:cNvGrpSpPr>
          <p:nvPr/>
        </p:nvGrpSpPr>
        <p:grpSpPr bwMode="auto">
          <a:xfrm>
            <a:off x="-1588" y="6034088"/>
            <a:ext cx="7845426" cy="850900"/>
            <a:chOff x="0" y="3792"/>
            <a:chExt cx="4942" cy="536"/>
          </a:xfrm>
        </p:grpSpPr>
        <p:sp>
          <p:nvSpPr>
            <p:cNvPr id="188423"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en-US"/>
            </a:p>
          </p:txBody>
        </p:sp>
        <p:grpSp>
          <p:nvGrpSpPr>
            <p:cNvPr id="188424" name="Group 8"/>
            <p:cNvGrpSpPr>
              <a:grpSpLocks/>
            </p:cNvGrpSpPr>
            <p:nvPr userDrawn="1"/>
          </p:nvGrpSpPr>
          <p:grpSpPr bwMode="auto">
            <a:xfrm>
              <a:off x="2486" y="3792"/>
              <a:ext cx="2456" cy="536"/>
              <a:chOff x="2486" y="3792"/>
              <a:chExt cx="2456" cy="536"/>
            </a:xfrm>
          </p:grpSpPr>
          <p:sp>
            <p:nvSpPr>
              <p:cNvPr id="188425"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endParaRPr lang="en-US"/>
              </a:p>
            </p:txBody>
          </p:sp>
          <p:sp>
            <p:nvSpPr>
              <p:cNvPr id="188426"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en-US"/>
              </a:p>
            </p:txBody>
          </p:sp>
          <p:sp>
            <p:nvSpPr>
              <p:cNvPr id="188427"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en-US"/>
              </a:p>
            </p:txBody>
          </p:sp>
          <p:sp>
            <p:nvSpPr>
              <p:cNvPr id="188428"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en-US"/>
              </a:p>
            </p:txBody>
          </p:sp>
          <p:sp>
            <p:nvSpPr>
              <p:cNvPr id="188429"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en-US"/>
              </a:p>
            </p:txBody>
          </p:sp>
        </p:grpSp>
        <p:sp>
          <p:nvSpPr>
            <p:cNvPr id="188430"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en-US"/>
            </a:p>
          </p:txBody>
        </p:sp>
      </p:grpSp>
      <p:grpSp>
        <p:nvGrpSpPr>
          <p:cNvPr id="188431" name="Group 15"/>
          <p:cNvGrpSpPr>
            <a:grpSpLocks/>
          </p:cNvGrpSpPr>
          <p:nvPr/>
        </p:nvGrpSpPr>
        <p:grpSpPr bwMode="auto">
          <a:xfrm>
            <a:off x="627063" y="6021388"/>
            <a:ext cx="5684837" cy="849312"/>
            <a:chOff x="395" y="3793"/>
            <a:chExt cx="3581" cy="535"/>
          </a:xfrm>
        </p:grpSpPr>
        <p:sp>
          <p:nvSpPr>
            <p:cNvPr id="188432"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en-US"/>
            </a:p>
          </p:txBody>
        </p:sp>
        <p:sp>
          <p:nvSpPr>
            <p:cNvPr id="188433"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en-US"/>
            </a:p>
          </p:txBody>
        </p:sp>
        <p:sp>
          <p:nvSpPr>
            <p:cNvPr id="188434"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en-US"/>
            </a:p>
          </p:txBody>
        </p:sp>
        <p:sp>
          <p:nvSpPr>
            <p:cNvPr id="188435"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en-US"/>
            </a:p>
          </p:txBody>
        </p:sp>
        <p:sp>
          <p:nvSpPr>
            <p:cNvPr id="188436"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en-US"/>
            </a:p>
          </p:txBody>
        </p:sp>
        <p:sp>
          <p:nvSpPr>
            <p:cNvPr id="188437"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en-US"/>
            </a:p>
          </p:txBody>
        </p:sp>
      </p:grpSp>
      <p:sp>
        <p:nvSpPr>
          <p:cNvPr id="188438"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188439"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188440" name="Rectangle 24"/>
          <p:cNvSpPr>
            <a:spLocks noGrp="1" noChangeArrowheads="1"/>
          </p:cNvSpPr>
          <p:nvPr>
            <p:ph type="dt" sz="quarter" idx="2"/>
          </p:nvPr>
        </p:nvSpPr>
        <p:spPr/>
        <p:txBody>
          <a:bodyPr/>
          <a:lstStyle>
            <a:lvl1pPr>
              <a:defRPr/>
            </a:lvl1pPr>
          </a:lstStyle>
          <a:p>
            <a:endParaRPr lang="en-US"/>
          </a:p>
        </p:txBody>
      </p:sp>
      <p:sp>
        <p:nvSpPr>
          <p:cNvPr id="188441" name="Rectangle 25"/>
          <p:cNvSpPr>
            <a:spLocks noGrp="1" noChangeArrowheads="1"/>
          </p:cNvSpPr>
          <p:nvPr>
            <p:ph type="sldNum" sz="quarter" idx="4"/>
          </p:nvPr>
        </p:nvSpPr>
        <p:spPr/>
        <p:txBody>
          <a:bodyPr/>
          <a:lstStyle>
            <a:lvl1pPr>
              <a:defRPr/>
            </a:lvl1pPr>
          </a:lstStyle>
          <a:p>
            <a:fld id="{1D9640FA-9DD7-4888-8E51-5168E4B20C41}" type="slidenum">
              <a:rPr lang="en-US"/>
              <a:pPr/>
              <a:t>‹#›</a:t>
            </a:fld>
            <a:endParaRPr lang="en-US"/>
          </a:p>
        </p:txBody>
      </p:sp>
      <p:sp>
        <p:nvSpPr>
          <p:cNvPr id="188442" name="Rectangle 26"/>
          <p:cNvSpPr>
            <a:spLocks noGrp="1" noChangeArrowheads="1"/>
          </p:cNvSpPr>
          <p:nvPr>
            <p:ph type="ftr" sz="quarter" idx="3"/>
          </p:nvPr>
        </p:nvSpPr>
        <p:spPr/>
        <p:txBody>
          <a:bodyPr/>
          <a:lstStyle>
            <a:lvl1pPr>
              <a:defRPr/>
            </a:lvl1pPr>
          </a:lstStyle>
          <a:p>
            <a:endParaRPr lang="en-US"/>
          </a:p>
        </p:txBody>
      </p:sp>
    </p:spTree>
  </p:cSld>
  <p:clrMapOvr>
    <a:masterClrMapping/>
  </p:clrMapOvr>
  <p:transition xmlns:p14="http://schemas.microsoft.com/office/powerpoint/2010/main" spd="med" advClick="0" advTm="5000">
    <p:comb dir="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8438"/>
                                        </p:tgtEl>
                                        <p:attrNameLst>
                                          <p:attrName>style.visibility</p:attrName>
                                        </p:attrNameLst>
                                      </p:cBhvr>
                                      <p:to>
                                        <p:strVal val="visible"/>
                                      </p:to>
                                    </p:set>
                                    <p:anim calcmode="lin" valueType="num">
                                      <p:cBhvr>
                                        <p:cTn id="7" dur="500" fill="hold"/>
                                        <p:tgtEl>
                                          <p:spTgt spid="188438"/>
                                        </p:tgtEl>
                                        <p:attrNameLst>
                                          <p:attrName>ppt_w</p:attrName>
                                        </p:attrNameLst>
                                      </p:cBhvr>
                                      <p:tavLst>
                                        <p:tav tm="0">
                                          <p:val>
                                            <p:fltVal val="0"/>
                                          </p:val>
                                        </p:tav>
                                        <p:tav tm="100000">
                                          <p:val>
                                            <p:strVal val="#ppt_w"/>
                                          </p:val>
                                        </p:tav>
                                      </p:tavLst>
                                    </p:anim>
                                    <p:anim calcmode="lin" valueType="num">
                                      <p:cBhvr>
                                        <p:cTn id="8" dur="500" fill="hold"/>
                                        <p:tgtEl>
                                          <p:spTgt spid="188438"/>
                                        </p:tgtEl>
                                        <p:attrNameLst>
                                          <p:attrName>ppt_h</p:attrName>
                                        </p:attrNameLst>
                                      </p:cBhvr>
                                      <p:tavLst>
                                        <p:tav tm="0">
                                          <p:val>
                                            <p:fltVal val="0"/>
                                          </p:val>
                                        </p:tav>
                                        <p:tav tm="100000">
                                          <p:val>
                                            <p:strVal val="#ppt_h"/>
                                          </p:val>
                                        </p:tav>
                                      </p:tavLst>
                                    </p:anim>
                                    <p:animEffect transition="in" filter="fade">
                                      <p:cBhvr>
                                        <p:cTn id="9" dur="500"/>
                                        <p:tgtEl>
                                          <p:spTgt spid="188438"/>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88439">
                                            <p:txEl>
                                              <p:pRg st="0" end="0"/>
                                            </p:txEl>
                                          </p:spTgt>
                                        </p:tgtEl>
                                        <p:attrNameLst>
                                          <p:attrName>style.visibility</p:attrName>
                                        </p:attrNameLst>
                                      </p:cBhvr>
                                      <p:to>
                                        <p:strVal val="visible"/>
                                      </p:to>
                                    </p:set>
                                    <p:animEffect transition="in" filter="fade">
                                      <p:cBhvr>
                                        <p:cTn id="14" dur="1000">
                                          <p:stCondLst>
                                            <p:cond delay="0"/>
                                          </p:stCondLst>
                                        </p:cTn>
                                        <p:tgtEl>
                                          <p:spTgt spid="1884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38" grpId="0"/>
      <p:bldP spid="188439" grpId="0" build="p">
        <p:tmplLst>
          <p:tmpl lvl="1">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188439"/>
                        </p:tgtEl>
                        <p:attrNameLst>
                          <p:attrName>style.visibility</p:attrName>
                        </p:attrNameLst>
                      </p:cBhvr>
                      <p:to>
                        <p:strVal val="visible"/>
                      </p:to>
                    </p:set>
                    <p:animEffect transition="in" filter="fade">
                      <p:cBhvr>
                        <p:cTn dur="1000">
                          <p:stCondLst>
                            <p:cond delay="0"/>
                          </p:stCondLst>
                        </p:cTn>
                        <p:tgtEl>
                          <p:spTgt spid="188439"/>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51149F5-9FF5-48F1-B931-45E3C7808333}" type="slidenum">
              <a:rPr lang="en-US"/>
              <a:pPr/>
              <a:t>‹#›</a:t>
            </a:fld>
            <a:endParaRPr lang="en-US"/>
          </a:p>
        </p:txBody>
      </p:sp>
    </p:spTree>
  </p:cSld>
  <p:clrMapOvr>
    <a:masterClrMapping/>
  </p:clrMapOvr>
  <p:transition xmlns:p14="http://schemas.microsoft.com/office/powerpoint/2010/main" spd="med" advClick="0" advTm="5000">
    <p:comb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DFDC904-40BE-4E08-BFCC-0487933AD5EC}" type="slidenum">
              <a:rPr lang="en-US"/>
              <a:pPr/>
              <a:t>‹#›</a:t>
            </a:fld>
            <a:endParaRPr lang="en-US"/>
          </a:p>
        </p:txBody>
      </p:sp>
    </p:spTree>
  </p:cSld>
  <p:clrMapOvr>
    <a:masterClrMapping/>
  </p:clrMapOvr>
  <p:transition xmlns:p14="http://schemas.microsoft.com/office/powerpoint/2010/main" spd="med" advClick="0" advTm="5000">
    <p:comb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8DA3921-2119-45A7-81E5-53299A64C2F2}" type="slidenum">
              <a:rPr lang="en-US"/>
              <a:pPr/>
              <a:t>‹#›</a:t>
            </a:fld>
            <a:endParaRPr lang="en-US"/>
          </a:p>
        </p:txBody>
      </p:sp>
    </p:spTree>
  </p:cSld>
  <p:clrMapOvr>
    <a:masterClrMapping/>
  </p:clrMapOvr>
  <p:transition xmlns:p14="http://schemas.microsoft.com/office/powerpoint/2010/main" spd="med" advClick="0" advTm="5000">
    <p:comb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135CCDC-DF41-4BDC-BDA5-AA5FE7699C6C}" type="slidenum">
              <a:rPr lang="en-US"/>
              <a:pPr/>
              <a:t>‹#›</a:t>
            </a:fld>
            <a:endParaRPr lang="en-US"/>
          </a:p>
        </p:txBody>
      </p:sp>
    </p:spTree>
  </p:cSld>
  <p:clrMapOvr>
    <a:masterClrMapping/>
  </p:clrMapOvr>
  <p:transition xmlns:p14="http://schemas.microsoft.com/office/powerpoint/2010/main" spd="med" advClick="0" advTm="5000">
    <p:comb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1BEDB8C-7AAB-41F5-801C-20FDA36687A1}" type="slidenum">
              <a:rPr lang="en-US"/>
              <a:pPr/>
              <a:t>‹#›</a:t>
            </a:fld>
            <a:endParaRPr lang="en-US"/>
          </a:p>
        </p:txBody>
      </p:sp>
    </p:spTree>
  </p:cSld>
  <p:clrMapOvr>
    <a:masterClrMapping/>
  </p:clrMapOvr>
  <p:transition xmlns:p14="http://schemas.microsoft.com/office/powerpoint/2010/main" spd="med" advClick="0" advTm="5000">
    <p:comb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63D9633-3D15-4478-B680-92BB21BFE51E}" type="slidenum">
              <a:rPr lang="en-US"/>
              <a:pPr/>
              <a:t>‹#›</a:t>
            </a:fld>
            <a:endParaRPr lang="en-US"/>
          </a:p>
        </p:txBody>
      </p:sp>
    </p:spTree>
  </p:cSld>
  <p:clrMapOvr>
    <a:masterClrMapping/>
  </p:clrMapOvr>
  <p:transition xmlns:p14="http://schemas.microsoft.com/office/powerpoint/2010/main" spd="med" advClick="0" advTm="5000">
    <p:comb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804550E-E13D-4311-B148-C5066A221BC6}" type="slidenum">
              <a:rPr lang="en-US"/>
              <a:pPr/>
              <a:t>‹#›</a:t>
            </a:fld>
            <a:endParaRPr lang="en-US"/>
          </a:p>
        </p:txBody>
      </p:sp>
    </p:spTree>
  </p:cSld>
  <p:clrMapOvr>
    <a:masterClrMapping/>
  </p:clrMapOvr>
  <p:transition xmlns:p14="http://schemas.microsoft.com/office/powerpoint/2010/main" spd="med" advClick="0" advTm="5000">
    <p:comb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C2BB024-48EF-4FD0-8CF3-8E7921C1A07C}" type="slidenum">
              <a:rPr lang="en-US"/>
              <a:pPr/>
              <a:t>‹#›</a:t>
            </a:fld>
            <a:endParaRPr lang="en-US"/>
          </a:p>
        </p:txBody>
      </p:sp>
    </p:spTree>
  </p:cSld>
  <p:clrMapOvr>
    <a:masterClrMapping/>
  </p:clrMapOvr>
  <p:transition xmlns:p14="http://schemas.microsoft.com/office/powerpoint/2010/main" spd="med" advClick="0" advTm="5000">
    <p:comb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005E58A-9E93-4FE5-858C-E587F40CE2E0}" type="slidenum">
              <a:rPr lang="en-US"/>
              <a:pPr/>
              <a:t>‹#›</a:t>
            </a:fld>
            <a:endParaRPr lang="en-US"/>
          </a:p>
        </p:txBody>
      </p:sp>
    </p:spTree>
  </p:cSld>
  <p:clrMapOvr>
    <a:masterClrMapping/>
  </p:clrMapOvr>
  <p:transition xmlns:p14="http://schemas.microsoft.com/office/powerpoint/2010/main" spd="med" advClick="0" advTm="5000">
    <p:comb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5571F2D-1F74-4466-B7AD-1FFA2C2723A3}" type="slidenum">
              <a:rPr lang="en-US"/>
              <a:pPr/>
              <a:t>‹#›</a:t>
            </a:fld>
            <a:endParaRPr lang="en-US"/>
          </a:p>
        </p:txBody>
      </p:sp>
    </p:spTree>
  </p:cSld>
  <p:clrMapOvr>
    <a:masterClrMapping/>
  </p:clrMapOvr>
  <p:transition xmlns:p14="http://schemas.microsoft.com/office/powerpoint/2010/main" spd="med" advClick="0" advTm="5000">
    <p:comb dir="vert"/>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87394" name="Group 2"/>
          <p:cNvGrpSpPr>
            <a:grpSpLocks/>
          </p:cNvGrpSpPr>
          <p:nvPr/>
        </p:nvGrpSpPr>
        <p:grpSpPr bwMode="auto">
          <a:xfrm>
            <a:off x="0" y="0"/>
            <a:ext cx="9144000" cy="6858000"/>
            <a:chOff x="0" y="0"/>
            <a:chExt cx="5760" cy="4320"/>
          </a:xfrm>
        </p:grpSpPr>
        <p:sp>
          <p:nvSpPr>
            <p:cNvPr id="18739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18739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en-US"/>
            </a:p>
          </p:txBody>
        </p:sp>
      </p:grpSp>
      <p:sp>
        <p:nvSpPr>
          <p:cNvPr id="187397"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n-US"/>
          </a:p>
        </p:txBody>
      </p:sp>
      <p:grpSp>
        <p:nvGrpSpPr>
          <p:cNvPr id="187398" name="Group 6"/>
          <p:cNvGrpSpPr>
            <a:grpSpLocks/>
          </p:cNvGrpSpPr>
          <p:nvPr/>
        </p:nvGrpSpPr>
        <p:grpSpPr bwMode="auto">
          <a:xfrm>
            <a:off x="0" y="6019800"/>
            <a:ext cx="7848600" cy="857250"/>
            <a:chOff x="0" y="3792"/>
            <a:chExt cx="4944" cy="540"/>
          </a:xfrm>
        </p:grpSpPr>
        <p:sp>
          <p:nvSpPr>
            <p:cNvPr id="18739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en-US"/>
            </a:p>
          </p:txBody>
        </p:sp>
        <p:grpSp>
          <p:nvGrpSpPr>
            <p:cNvPr id="187400" name="Group 8"/>
            <p:cNvGrpSpPr>
              <a:grpSpLocks/>
            </p:cNvGrpSpPr>
            <p:nvPr userDrawn="1"/>
          </p:nvGrpSpPr>
          <p:grpSpPr bwMode="auto">
            <a:xfrm>
              <a:off x="2486" y="3792"/>
              <a:ext cx="2458" cy="540"/>
              <a:chOff x="2486" y="3792"/>
              <a:chExt cx="2458" cy="540"/>
            </a:xfrm>
          </p:grpSpPr>
          <p:sp>
            <p:nvSpPr>
              <p:cNvPr id="187401"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en-US"/>
              </a:p>
            </p:txBody>
          </p:sp>
          <p:sp>
            <p:nvSpPr>
              <p:cNvPr id="187402"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en-US"/>
              </a:p>
            </p:txBody>
          </p:sp>
          <p:sp>
            <p:nvSpPr>
              <p:cNvPr id="187403"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en-US"/>
              </a:p>
            </p:txBody>
          </p:sp>
          <p:sp>
            <p:nvSpPr>
              <p:cNvPr id="187404"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en-US"/>
              </a:p>
            </p:txBody>
          </p:sp>
          <p:sp>
            <p:nvSpPr>
              <p:cNvPr id="187405"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en-US"/>
              </a:p>
            </p:txBody>
          </p:sp>
        </p:grpSp>
        <p:sp>
          <p:nvSpPr>
            <p:cNvPr id="187406"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en-US"/>
            </a:p>
          </p:txBody>
        </p:sp>
      </p:grpSp>
      <p:grpSp>
        <p:nvGrpSpPr>
          <p:cNvPr id="187407" name="Group 15"/>
          <p:cNvGrpSpPr>
            <a:grpSpLocks/>
          </p:cNvGrpSpPr>
          <p:nvPr/>
        </p:nvGrpSpPr>
        <p:grpSpPr bwMode="auto">
          <a:xfrm>
            <a:off x="627063" y="6021388"/>
            <a:ext cx="5684837" cy="849312"/>
            <a:chOff x="395" y="3793"/>
            <a:chExt cx="3581" cy="535"/>
          </a:xfrm>
        </p:grpSpPr>
        <p:sp>
          <p:nvSpPr>
            <p:cNvPr id="187408"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en-US"/>
            </a:p>
          </p:txBody>
        </p:sp>
        <p:sp>
          <p:nvSpPr>
            <p:cNvPr id="187409"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en-US"/>
            </a:p>
          </p:txBody>
        </p:sp>
        <p:sp>
          <p:nvSpPr>
            <p:cNvPr id="187410"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en-US"/>
            </a:p>
          </p:txBody>
        </p:sp>
        <p:sp>
          <p:nvSpPr>
            <p:cNvPr id="187411"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en-US"/>
            </a:p>
          </p:txBody>
        </p:sp>
        <p:sp>
          <p:nvSpPr>
            <p:cNvPr id="187412"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en-US"/>
            </a:p>
          </p:txBody>
        </p:sp>
        <p:sp>
          <p:nvSpPr>
            <p:cNvPr id="187413"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en-US"/>
            </a:p>
          </p:txBody>
        </p:sp>
      </p:grpSp>
      <p:sp>
        <p:nvSpPr>
          <p:cNvPr id="187414"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87415"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7416"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p>
        </p:txBody>
      </p:sp>
      <p:sp>
        <p:nvSpPr>
          <p:cNvPr id="187417"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p>
        </p:txBody>
      </p:sp>
      <p:sp>
        <p:nvSpPr>
          <p:cNvPr id="187418"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F7D940AA-36DB-4112-A7CA-8EAB05E83D66}"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ransition xmlns:p14="http://schemas.microsoft.com/office/powerpoint/2010/main" spd="med" advClick="0" advTm="5000">
    <p:comb dir="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7414"/>
                                        </p:tgtEl>
                                        <p:attrNameLst>
                                          <p:attrName>style.visibility</p:attrName>
                                        </p:attrNameLst>
                                      </p:cBhvr>
                                      <p:to>
                                        <p:strVal val="visible"/>
                                      </p:to>
                                    </p:set>
                                    <p:anim calcmode="lin" valueType="num">
                                      <p:cBhvr>
                                        <p:cTn id="7" dur="500" fill="hold"/>
                                        <p:tgtEl>
                                          <p:spTgt spid="187414"/>
                                        </p:tgtEl>
                                        <p:attrNameLst>
                                          <p:attrName>ppt_w</p:attrName>
                                        </p:attrNameLst>
                                      </p:cBhvr>
                                      <p:tavLst>
                                        <p:tav tm="0">
                                          <p:val>
                                            <p:fltVal val="0"/>
                                          </p:val>
                                        </p:tav>
                                        <p:tav tm="100000">
                                          <p:val>
                                            <p:strVal val="#ppt_w"/>
                                          </p:val>
                                        </p:tav>
                                      </p:tavLst>
                                    </p:anim>
                                    <p:anim calcmode="lin" valueType="num">
                                      <p:cBhvr>
                                        <p:cTn id="8" dur="500" fill="hold"/>
                                        <p:tgtEl>
                                          <p:spTgt spid="187414"/>
                                        </p:tgtEl>
                                        <p:attrNameLst>
                                          <p:attrName>ppt_h</p:attrName>
                                        </p:attrNameLst>
                                      </p:cBhvr>
                                      <p:tavLst>
                                        <p:tav tm="0">
                                          <p:val>
                                            <p:fltVal val="0"/>
                                          </p:val>
                                        </p:tav>
                                        <p:tav tm="100000">
                                          <p:val>
                                            <p:strVal val="#ppt_h"/>
                                          </p:val>
                                        </p:tav>
                                      </p:tavLst>
                                    </p:anim>
                                    <p:animEffect transition="in" filter="fade">
                                      <p:cBhvr>
                                        <p:cTn id="9" dur="500"/>
                                        <p:tgtEl>
                                          <p:spTgt spid="18741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87415">
                                            <p:txEl>
                                              <p:pRg st="0" end="0"/>
                                            </p:txEl>
                                          </p:spTgt>
                                        </p:tgtEl>
                                        <p:attrNameLst>
                                          <p:attrName>style.visibility</p:attrName>
                                        </p:attrNameLst>
                                      </p:cBhvr>
                                      <p:to>
                                        <p:strVal val="visible"/>
                                      </p:to>
                                    </p:set>
                                    <p:animEffect transition="in" filter="fade">
                                      <p:cBhvr>
                                        <p:cTn id="14" dur="1000">
                                          <p:stCondLst>
                                            <p:cond delay="0"/>
                                          </p:stCondLst>
                                        </p:cTn>
                                        <p:tgtEl>
                                          <p:spTgt spid="187415">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87415">
                                            <p:txEl>
                                              <p:pRg st="1" end="1"/>
                                            </p:txEl>
                                          </p:spTgt>
                                        </p:tgtEl>
                                        <p:attrNameLst>
                                          <p:attrName>style.visibility</p:attrName>
                                        </p:attrNameLst>
                                      </p:cBhvr>
                                      <p:to>
                                        <p:strVal val="visible"/>
                                      </p:to>
                                    </p:set>
                                    <p:animEffect transition="in" filter="fade">
                                      <p:cBhvr>
                                        <p:cTn id="17" dur="1000">
                                          <p:stCondLst>
                                            <p:cond delay="0"/>
                                          </p:stCondLst>
                                        </p:cTn>
                                        <p:tgtEl>
                                          <p:spTgt spid="187415">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87415">
                                            <p:txEl>
                                              <p:pRg st="2" end="2"/>
                                            </p:txEl>
                                          </p:spTgt>
                                        </p:tgtEl>
                                        <p:attrNameLst>
                                          <p:attrName>style.visibility</p:attrName>
                                        </p:attrNameLst>
                                      </p:cBhvr>
                                      <p:to>
                                        <p:strVal val="visible"/>
                                      </p:to>
                                    </p:set>
                                    <p:animEffect transition="in" filter="fade">
                                      <p:cBhvr>
                                        <p:cTn id="20" dur="1000">
                                          <p:stCondLst>
                                            <p:cond delay="0"/>
                                          </p:stCondLst>
                                        </p:cTn>
                                        <p:tgtEl>
                                          <p:spTgt spid="187415">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87415">
                                            <p:txEl>
                                              <p:pRg st="3" end="3"/>
                                            </p:txEl>
                                          </p:spTgt>
                                        </p:tgtEl>
                                        <p:attrNameLst>
                                          <p:attrName>style.visibility</p:attrName>
                                        </p:attrNameLst>
                                      </p:cBhvr>
                                      <p:to>
                                        <p:strVal val="visible"/>
                                      </p:to>
                                    </p:set>
                                    <p:animEffect transition="in" filter="fade">
                                      <p:cBhvr>
                                        <p:cTn id="23" dur="1000">
                                          <p:stCondLst>
                                            <p:cond delay="0"/>
                                          </p:stCondLst>
                                        </p:cTn>
                                        <p:tgtEl>
                                          <p:spTgt spid="187415">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87415">
                                            <p:txEl>
                                              <p:pRg st="4" end="4"/>
                                            </p:txEl>
                                          </p:spTgt>
                                        </p:tgtEl>
                                        <p:attrNameLst>
                                          <p:attrName>style.visibility</p:attrName>
                                        </p:attrNameLst>
                                      </p:cBhvr>
                                      <p:to>
                                        <p:strVal val="visible"/>
                                      </p:to>
                                    </p:set>
                                    <p:animEffect transition="in" filter="fade">
                                      <p:cBhvr>
                                        <p:cTn id="26" dur="1000">
                                          <p:stCondLst>
                                            <p:cond delay="0"/>
                                          </p:stCondLst>
                                        </p:cTn>
                                        <p:tgtEl>
                                          <p:spTgt spid="1874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414" grpId="0"/>
      <p:bldP spid="187415" grpId="0" build="p">
        <p:tmplLst>
          <p:tmpl lvl="1">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187415"/>
                        </p:tgtEl>
                        <p:attrNameLst>
                          <p:attrName>style.visibility</p:attrName>
                        </p:attrNameLst>
                      </p:cBhvr>
                      <p:to>
                        <p:strVal val="visible"/>
                      </p:to>
                    </p:set>
                    <p:animEffect transition="in" filter="fade">
                      <p:cBhvr>
                        <p:cTn dur="1000">
                          <p:stCondLst>
                            <p:cond delay="0"/>
                          </p:stCondLst>
                        </p:cTn>
                        <p:tgtEl>
                          <p:spTgt spid="187415"/>
                        </p:tgtEl>
                      </p:cBhvr>
                    </p:animEffect>
                  </p:childTnLst>
                </p:cTn>
              </p:par>
            </p:tnLst>
          </p:tmpl>
          <p:tmpl lvl="2">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187415"/>
                        </p:tgtEl>
                        <p:attrNameLst>
                          <p:attrName>style.visibility</p:attrName>
                        </p:attrNameLst>
                      </p:cBhvr>
                      <p:to>
                        <p:strVal val="visible"/>
                      </p:to>
                    </p:set>
                    <p:animEffect transition="in" filter="fade">
                      <p:cBhvr>
                        <p:cTn dur="1000">
                          <p:stCondLst>
                            <p:cond delay="0"/>
                          </p:stCondLst>
                        </p:cTn>
                        <p:tgtEl>
                          <p:spTgt spid="187415"/>
                        </p:tgtEl>
                      </p:cBhvr>
                    </p:animEffect>
                  </p:childTnLst>
                </p:cTn>
              </p:par>
            </p:tnLst>
          </p:tmpl>
          <p:tmpl lvl="3">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187415"/>
                        </p:tgtEl>
                        <p:attrNameLst>
                          <p:attrName>style.visibility</p:attrName>
                        </p:attrNameLst>
                      </p:cBhvr>
                      <p:to>
                        <p:strVal val="visible"/>
                      </p:to>
                    </p:set>
                    <p:animEffect transition="in" filter="fade">
                      <p:cBhvr>
                        <p:cTn dur="1000">
                          <p:stCondLst>
                            <p:cond delay="0"/>
                          </p:stCondLst>
                        </p:cTn>
                        <p:tgtEl>
                          <p:spTgt spid="187415"/>
                        </p:tgtEl>
                      </p:cBhvr>
                    </p:animEffect>
                  </p:childTnLst>
                </p:cTn>
              </p:par>
            </p:tnLst>
          </p:tmpl>
          <p:tmpl lvl="4">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187415"/>
                        </p:tgtEl>
                        <p:attrNameLst>
                          <p:attrName>style.visibility</p:attrName>
                        </p:attrNameLst>
                      </p:cBhvr>
                      <p:to>
                        <p:strVal val="visible"/>
                      </p:to>
                    </p:set>
                    <p:animEffect transition="in" filter="fade">
                      <p:cBhvr>
                        <p:cTn dur="1000">
                          <p:stCondLst>
                            <p:cond delay="0"/>
                          </p:stCondLst>
                        </p:cTn>
                        <p:tgtEl>
                          <p:spTgt spid="187415"/>
                        </p:tgtEl>
                      </p:cBhvr>
                    </p:animEffect>
                  </p:childTnLst>
                </p:cTn>
              </p:par>
            </p:tnLst>
          </p:tmpl>
          <p:tmpl lvl="5">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187415"/>
                        </p:tgtEl>
                        <p:attrNameLst>
                          <p:attrName>style.visibility</p:attrName>
                        </p:attrNameLst>
                      </p:cBhvr>
                      <p:to>
                        <p:strVal val="visible"/>
                      </p:to>
                    </p:set>
                    <p:animEffect transition="in" filter="fade">
                      <p:cBhvr>
                        <p:cTn dur="1000">
                          <p:stCondLst>
                            <p:cond delay="0"/>
                          </p:stCondLst>
                        </p:cTn>
                        <p:tgtEl>
                          <p:spTgt spid="187415"/>
                        </p:tgtEl>
                      </p:cBhvr>
                    </p:animEffect>
                  </p:childTnLst>
                </p:cTn>
              </p:par>
            </p:tnLst>
          </p:tmpl>
        </p:tmplLst>
      </p:bldP>
    </p:bld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pbs.org/wgbh/amex/goldrush/map/index.html" TargetMode="Externa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calgoldrush.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calgoldrush.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unitedstreaming.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png"/><Relationship Id="rId3" Type="http://schemas.openxmlformats.org/officeDocument/2006/relationships/hyperlink" Target="http://en.wikipedia.org/wiki/Samuel_Brannan"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members.aol.com/DanMRosen/donn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ctrTitle"/>
          </p:nvPr>
        </p:nvSpPr>
        <p:spPr/>
        <p:txBody>
          <a:bodyPr/>
          <a:lstStyle/>
          <a:p>
            <a:r>
              <a:rPr lang="en-US"/>
              <a:t>The California Gold Rush</a:t>
            </a:r>
          </a:p>
        </p:txBody>
      </p:sp>
      <p:pic>
        <p:nvPicPr>
          <p:cNvPr id="111619" name="Picture 3"/>
          <p:cNvPicPr>
            <a:picLocks noGrp="1" noChangeAspect="1" noChangeArrowheads="1"/>
          </p:cNvPicPr>
          <p:nvPr>
            <p:ph type="subTitle" idx="1"/>
          </p:nvPr>
        </p:nvPicPr>
        <p:blipFill>
          <a:blip r:embed="rId3" cstate="print"/>
          <a:srcRect/>
          <a:stretch>
            <a:fillRect/>
          </a:stretch>
        </p:blipFill>
        <p:spPr>
          <a:xfrm>
            <a:off x="1371600" y="3048000"/>
            <a:ext cx="6400800" cy="2819400"/>
          </a:xfrm>
        </p:spPr>
      </p:pic>
    </p:spTree>
  </p:cSld>
  <p:clrMapOvr>
    <a:masterClrMapping/>
  </p:clrMapOvr>
  <p:transition xmlns:p14="http://schemas.microsoft.com/office/powerpoint/2010/main" spd="med">
    <p:comb dir="ver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8" name="Rectangle 4"/>
          <p:cNvSpPr>
            <a:spLocks noGrp="1" noChangeArrowheads="1"/>
          </p:cNvSpPr>
          <p:nvPr>
            <p:ph type="title"/>
          </p:nvPr>
        </p:nvSpPr>
        <p:spPr/>
        <p:txBody>
          <a:bodyPr/>
          <a:lstStyle/>
          <a:p>
            <a:r>
              <a:rPr lang="en-US" sz="4000"/>
              <a:t>The positive effects of the gold rush</a:t>
            </a:r>
          </a:p>
        </p:txBody>
      </p:sp>
      <p:sp>
        <p:nvSpPr>
          <p:cNvPr id="216069" name="Rectangle 5"/>
          <p:cNvSpPr>
            <a:spLocks noGrp="1" noChangeArrowheads="1"/>
          </p:cNvSpPr>
          <p:nvPr>
            <p:ph type="body" sz="half" idx="1"/>
          </p:nvPr>
        </p:nvSpPr>
        <p:spPr/>
        <p:txBody>
          <a:bodyPr/>
          <a:lstStyle/>
          <a:p>
            <a:r>
              <a:rPr lang="en-US"/>
              <a:t>Towns and cities were charted</a:t>
            </a:r>
          </a:p>
          <a:p>
            <a:r>
              <a:rPr lang="en-US"/>
              <a:t>Roads, schools, and churches were formed</a:t>
            </a:r>
          </a:p>
          <a:p>
            <a:r>
              <a:rPr lang="en-US"/>
              <a:t>Improved transportation between California and the east coast</a:t>
            </a:r>
          </a:p>
          <a:p>
            <a:endParaRPr lang="en-US"/>
          </a:p>
        </p:txBody>
      </p:sp>
      <p:sp>
        <p:nvSpPr>
          <p:cNvPr id="216070" name="Rectangle 6"/>
          <p:cNvSpPr>
            <a:spLocks noGrp="1" noChangeArrowheads="1"/>
          </p:cNvSpPr>
          <p:nvPr>
            <p:ph type="body" sz="half" idx="2"/>
          </p:nvPr>
        </p:nvSpPr>
        <p:spPr/>
        <p:txBody>
          <a:bodyPr/>
          <a:lstStyle/>
          <a:p>
            <a:pPr>
              <a:buFontTx/>
              <a:buNone/>
            </a:pPr>
            <a:r>
              <a:rPr lang="en-US" sz="2400"/>
              <a:t>All of these</a:t>
            </a:r>
          </a:p>
          <a:p>
            <a:pPr>
              <a:buFontTx/>
              <a:buNone/>
            </a:pPr>
            <a:r>
              <a:rPr lang="en-US" sz="2400"/>
              <a:t>developments led to the</a:t>
            </a:r>
          </a:p>
          <a:p>
            <a:pPr>
              <a:buFontTx/>
              <a:buNone/>
            </a:pPr>
            <a:r>
              <a:rPr lang="en-US" sz="2400"/>
              <a:t>statehood of California</a:t>
            </a:r>
          </a:p>
          <a:p>
            <a:pPr>
              <a:buFontTx/>
              <a:buNone/>
            </a:pPr>
            <a:r>
              <a:rPr lang="en-US" sz="2400"/>
              <a:t>on September 9</a:t>
            </a:r>
            <a:r>
              <a:rPr lang="en-US" sz="2400" baseline="30000"/>
              <a:t>th</a:t>
            </a:r>
            <a:r>
              <a:rPr lang="en-US" sz="2400"/>
              <a:t>, 1850</a:t>
            </a:r>
          </a:p>
          <a:p>
            <a:pPr>
              <a:buFontTx/>
              <a:buNone/>
            </a:pPr>
            <a:r>
              <a:rPr lang="en-US" sz="2400"/>
              <a:t>as the 31</a:t>
            </a:r>
            <a:r>
              <a:rPr lang="en-US" sz="2400" baseline="30000"/>
              <a:t>st</a:t>
            </a:r>
            <a:r>
              <a:rPr lang="en-US" sz="2400"/>
              <a:t> state.</a:t>
            </a:r>
          </a:p>
          <a:p>
            <a:pPr>
              <a:buFontTx/>
              <a:buNone/>
            </a:pPr>
            <a:endParaRPr lang="en-US" sz="2400"/>
          </a:p>
        </p:txBody>
      </p:sp>
      <p:pic>
        <p:nvPicPr>
          <p:cNvPr id="216071" name="Picture 7"/>
          <p:cNvPicPr>
            <a:picLocks noChangeAspect="1" noChangeArrowheads="1"/>
          </p:cNvPicPr>
          <p:nvPr/>
        </p:nvPicPr>
        <p:blipFill>
          <a:blip r:embed="rId2" cstate="print"/>
          <a:srcRect/>
          <a:stretch>
            <a:fillRect/>
          </a:stretch>
        </p:blipFill>
        <p:spPr bwMode="auto">
          <a:xfrm>
            <a:off x="5029200" y="3810000"/>
            <a:ext cx="2514600" cy="2209800"/>
          </a:xfrm>
          <a:prstGeom prst="rect">
            <a:avLst/>
          </a:prstGeom>
          <a:noFill/>
          <a:ln w="12700" cap="sq">
            <a:noFill/>
            <a:miter lim="800000"/>
            <a:headEnd type="none" w="sm" len="sm"/>
            <a:tailEnd type="none" w="sm" len="sm"/>
          </a:ln>
          <a:effectLst/>
        </p:spPr>
      </p:pic>
    </p:spTree>
  </p:cSld>
  <p:clrMapOvr>
    <a:masterClrMapping/>
  </p:clrMapOvr>
  <p:transition xmlns:p14="http://schemas.microsoft.com/office/powerpoint/2010/main" spd="med">
    <p:comb dir="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216070">
                                            <p:txEl>
                                              <p:pRg st="0" end="0"/>
                                            </p:txEl>
                                          </p:spTgt>
                                        </p:tgtEl>
                                        <p:attrNameLst>
                                          <p:attrName>r</p:attrName>
                                        </p:attrNameLst>
                                      </p:cBhvr>
                                    </p:animRot>
                                  </p:childTnLst>
                                </p:cTn>
                              </p:par>
                              <p:par>
                                <p:cTn id="7" presetID="8" presetClass="emph" presetSubtype="0" fill="hold" nodeType="withEffect">
                                  <p:stCondLst>
                                    <p:cond delay="0"/>
                                  </p:stCondLst>
                                  <p:childTnLst>
                                    <p:animRot by="21600000">
                                      <p:cBhvr>
                                        <p:cTn id="8" dur="2000" fill="hold"/>
                                        <p:tgtEl>
                                          <p:spTgt spid="216070">
                                            <p:txEl>
                                              <p:pRg st="1" end="1"/>
                                            </p:txEl>
                                          </p:spTgt>
                                        </p:tgtEl>
                                        <p:attrNameLst>
                                          <p:attrName>r</p:attrName>
                                        </p:attrNameLst>
                                      </p:cBhvr>
                                    </p:animRot>
                                  </p:childTnLst>
                                </p:cTn>
                              </p:par>
                              <p:par>
                                <p:cTn id="9" presetID="8" presetClass="emph" presetSubtype="0" fill="hold" nodeType="withEffect">
                                  <p:stCondLst>
                                    <p:cond delay="0"/>
                                  </p:stCondLst>
                                  <p:childTnLst>
                                    <p:animRot by="21600000">
                                      <p:cBhvr>
                                        <p:cTn id="10" dur="2000" fill="hold"/>
                                        <p:tgtEl>
                                          <p:spTgt spid="216070">
                                            <p:txEl>
                                              <p:pRg st="2" end="2"/>
                                            </p:txEl>
                                          </p:spTgt>
                                        </p:tgtEl>
                                        <p:attrNameLst>
                                          <p:attrName>r</p:attrName>
                                        </p:attrNameLst>
                                      </p:cBhvr>
                                    </p:animRot>
                                  </p:childTnLst>
                                </p:cTn>
                              </p:par>
                              <p:par>
                                <p:cTn id="11" presetID="8" presetClass="emph" presetSubtype="0" fill="hold" nodeType="withEffect">
                                  <p:stCondLst>
                                    <p:cond delay="0"/>
                                  </p:stCondLst>
                                  <p:childTnLst>
                                    <p:animRot by="21600000">
                                      <p:cBhvr>
                                        <p:cTn id="12" dur="2000" fill="hold"/>
                                        <p:tgtEl>
                                          <p:spTgt spid="216070">
                                            <p:txEl>
                                              <p:pRg st="3" end="3"/>
                                            </p:txEl>
                                          </p:spTgt>
                                        </p:tgtEl>
                                        <p:attrNameLst>
                                          <p:attrName>r</p:attrName>
                                        </p:attrNameLst>
                                      </p:cBhvr>
                                    </p:animRot>
                                  </p:childTnLst>
                                </p:cTn>
                              </p:par>
                              <p:par>
                                <p:cTn id="13" presetID="8" presetClass="emph" presetSubtype="0" fill="hold" nodeType="withEffect">
                                  <p:stCondLst>
                                    <p:cond delay="0"/>
                                  </p:stCondLst>
                                  <p:childTnLst>
                                    <p:animRot by="21600000">
                                      <p:cBhvr>
                                        <p:cTn id="14" dur="2000" fill="hold"/>
                                        <p:tgtEl>
                                          <p:spTgt spid="216070">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r>
              <a:rPr lang="en-US"/>
              <a:t>January 24, 1848 </a:t>
            </a:r>
          </a:p>
        </p:txBody>
      </p:sp>
      <p:sp>
        <p:nvSpPr>
          <p:cNvPr id="190467" name="Rectangle 3"/>
          <p:cNvSpPr>
            <a:spLocks noGrp="1" noChangeArrowheads="1"/>
          </p:cNvSpPr>
          <p:nvPr>
            <p:ph type="body" sz="half" idx="1"/>
          </p:nvPr>
        </p:nvSpPr>
        <p:spPr>
          <a:xfrm>
            <a:off x="32074" y="1219200"/>
            <a:ext cx="4463725" cy="5410200"/>
          </a:xfrm>
        </p:spPr>
        <p:txBody>
          <a:bodyPr/>
          <a:lstStyle/>
          <a:p>
            <a:pPr>
              <a:lnSpc>
                <a:spcPct val="90000"/>
              </a:lnSpc>
            </a:pPr>
            <a:r>
              <a:rPr lang="en-US" dirty="0"/>
              <a:t>The California gold rush began when gold was discovered at Sutter’s </a:t>
            </a:r>
            <a:r>
              <a:rPr lang="en-US" dirty="0" smtClean="0"/>
              <a:t>Mill.</a:t>
            </a:r>
            <a:endParaRPr lang="en-US" dirty="0"/>
          </a:p>
          <a:p>
            <a:pPr>
              <a:lnSpc>
                <a:spcPct val="90000"/>
              </a:lnSpc>
            </a:pPr>
            <a:r>
              <a:rPr lang="en-US" dirty="0"/>
              <a:t>As the news of discovery spread, some 300,000 people came to California from the rest of the United </a:t>
            </a:r>
            <a:r>
              <a:rPr lang="en-US" dirty="0" smtClean="0"/>
              <a:t>States, Europe, and China increasing immigrant populations.</a:t>
            </a:r>
            <a:endParaRPr lang="en-US" dirty="0"/>
          </a:p>
        </p:txBody>
      </p:sp>
      <p:pic>
        <p:nvPicPr>
          <p:cNvPr id="190472" name="Picture 8"/>
          <p:cNvPicPr>
            <a:picLocks noGrp="1" noChangeAspect="1" noChangeArrowheads="1"/>
          </p:cNvPicPr>
          <p:nvPr>
            <p:ph type="body" sz="half" idx="2"/>
          </p:nvPr>
        </p:nvPicPr>
        <p:blipFill>
          <a:blip r:embed="rId2" cstate="print"/>
          <a:srcRect/>
          <a:stretch>
            <a:fillRect/>
          </a:stretch>
        </p:blipFill>
        <p:spPr/>
      </p:pic>
    </p:spTree>
  </p:cSld>
  <p:clrMapOvr>
    <a:masterClrMapping/>
  </p:clrMapOvr>
  <p:transition xmlns:p14="http://schemas.microsoft.com/office/powerpoint/2010/main" spd="med">
    <p:comb dir="vert"/>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37" name="Rectangle 25"/>
          <p:cNvSpPr>
            <a:spLocks noGrp="1" noChangeArrowheads="1"/>
          </p:cNvSpPr>
          <p:nvPr>
            <p:ph type="title"/>
          </p:nvPr>
        </p:nvSpPr>
        <p:spPr/>
        <p:txBody>
          <a:bodyPr/>
          <a:lstStyle/>
          <a:p>
            <a:r>
              <a:rPr lang="en-US" sz="1800">
                <a:hlinkClick r:id="rId2"/>
              </a:rPr>
              <a:t>Click here to view a treasure map and see the destinations of the 49ers</a:t>
            </a:r>
            <a:endParaRPr lang="en-US" sz="1800"/>
          </a:p>
        </p:txBody>
      </p:sp>
      <p:sp>
        <p:nvSpPr>
          <p:cNvPr id="192538" name="Rectangle 26"/>
          <p:cNvSpPr>
            <a:spLocks noGrp="1" noChangeArrowheads="1"/>
          </p:cNvSpPr>
          <p:nvPr>
            <p:ph type="body" sz="half" idx="1"/>
          </p:nvPr>
        </p:nvSpPr>
        <p:spPr/>
        <p:txBody>
          <a:bodyPr/>
          <a:lstStyle/>
          <a:p>
            <a:pPr>
              <a:buFontTx/>
              <a:buNone/>
            </a:pPr>
            <a:r>
              <a:rPr lang="en-US"/>
              <a:t>These early gold</a:t>
            </a:r>
          </a:p>
          <a:p>
            <a:pPr>
              <a:buFontTx/>
              <a:buNone/>
            </a:pPr>
            <a:r>
              <a:rPr lang="en-US"/>
              <a:t>seekers called “49ers”</a:t>
            </a:r>
          </a:p>
          <a:p>
            <a:pPr>
              <a:buFontTx/>
              <a:buNone/>
            </a:pPr>
            <a:r>
              <a:rPr lang="en-US"/>
              <a:t>traveled to California by</a:t>
            </a:r>
          </a:p>
          <a:p>
            <a:pPr>
              <a:buFontTx/>
              <a:buNone/>
            </a:pPr>
            <a:r>
              <a:rPr lang="en-US"/>
              <a:t>sailing ships and</a:t>
            </a:r>
          </a:p>
          <a:p>
            <a:pPr>
              <a:buFontTx/>
              <a:buNone/>
            </a:pPr>
            <a:r>
              <a:rPr lang="en-US"/>
              <a:t>covered wagons across</a:t>
            </a:r>
          </a:p>
          <a:p>
            <a:pPr>
              <a:buFontTx/>
              <a:buNone/>
            </a:pPr>
            <a:r>
              <a:rPr lang="en-US"/>
              <a:t>the continent.</a:t>
            </a:r>
          </a:p>
          <a:p>
            <a:pPr>
              <a:buFontTx/>
              <a:buNone/>
            </a:pPr>
            <a:endParaRPr lang="en-US"/>
          </a:p>
        </p:txBody>
      </p:sp>
      <p:pic>
        <p:nvPicPr>
          <p:cNvPr id="192540" name="Picture 28"/>
          <p:cNvPicPr>
            <a:picLocks noGrp="1" noChangeAspect="1" noChangeArrowheads="1"/>
          </p:cNvPicPr>
          <p:nvPr>
            <p:ph type="body" sz="half" idx="2"/>
          </p:nvPr>
        </p:nvPicPr>
        <p:blipFill>
          <a:blip r:embed="rId3" cstate="print"/>
          <a:srcRect/>
          <a:stretch>
            <a:fillRect/>
          </a:stretch>
        </p:blipFill>
        <p:spPr/>
      </p:pic>
    </p:spTree>
  </p:cSld>
  <p:clrMapOvr>
    <a:masterClrMapping/>
  </p:clrMapOvr>
  <p:transition xmlns:p14="http://schemas.microsoft.com/office/powerpoint/2010/main" spd="med">
    <p:comb dir="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192538">
                                            <p:txEl>
                                              <p:pRg st="0" end="0"/>
                                            </p:txEl>
                                          </p:spTgt>
                                        </p:tgtEl>
                                        <p:attrNameLst>
                                          <p:attrName>r</p:attrName>
                                        </p:attrNameLst>
                                      </p:cBhvr>
                                    </p:animRot>
                                  </p:childTnLst>
                                </p:cTn>
                              </p:par>
                              <p:par>
                                <p:cTn id="7" presetID="8" presetClass="emph" presetSubtype="0" fill="hold" nodeType="withEffect">
                                  <p:stCondLst>
                                    <p:cond delay="0"/>
                                  </p:stCondLst>
                                  <p:childTnLst>
                                    <p:animRot by="21600000">
                                      <p:cBhvr>
                                        <p:cTn id="8" dur="2000" fill="hold"/>
                                        <p:tgtEl>
                                          <p:spTgt spid="192538">
                                            <p:txEl>
                                              <p:pRg st="1" end="1"/>
                                            </p:txEl>
                                          </p:spTgt>
                                        </p:tgtEl>
                                        <p:attrNameLst>
                                          <p:attrName>r</p:attrName>
                                        </p:attrNameLst>
                                      </p:cBhvr>
                                    </p:animRot>
                                  </p:childTnLst>
                                </p:cTn>
                              </p:par>
                              <p:par>
                                <p:cTn id="9" presetID="8" presetClass="emph" presetSubtype="0" fill="hold" nodeType="withEffect">
                                  <p:stCondLst>
                                    <p:cond delay="0"/>
                                  </p:stCondLst>
                                  <p:childTnLst>
                                    <p:animRot by="21600000">
                                      <p:cBhvr>
                                        <p:cTn id="10" dur="2000" fill="hold"/>
                                        <p:tgtEl>
                                          <p:spTgt spid="192538">
                                            <p:txEl>
                                              <p:pRg st="2" end="2"/>
                                            </p:txEl>
                                          </p:spTgt>
                                        </p:tgtEl>
                                        <p:attrNameLst>
                                          <p:attrName>r</p:attrName>
                                        </p:attrNameLst>
                                      </p:cBhvr>
                                    </p:animRot>
                                  </p:childTnLst>
                                </p:cTn>
                              </p:par>
                              <p:par>
                                <p:cTn id="11" presetID="8" presetClass="emph" presetSubtype="0" fill="hold" nodeType="withEffect">
                                  <p:stCondLst>
                                    <p:cond delay="0"/>
                                  </p:stCondLst>
                                  <p:childTnLst>
                                    <p:animRot by="21600000">
                                      <p:cBhvr>
                                        <p:cTn id="12" dur="2000" fill="hold"/>
                                        <p:tgtEl>
                                          <p:spTgt spid="192538">
                                            <p:txEl>
                                              <p:pRg st="3" end="3"/>
                                            </p:txEl>
                                          </p:spTgt>
                                        </p:tgtEl>
                                        <p:attrNameLst>
                                          <p:attrName>r</p:attrName>
                                        </p:attrNameLst>
                                      </p:cBhvr>
                                    </p:animRot>
                                  </p:childTnLst>
                                </p:cTn>
                              </p:par>
                              <p:par>
                                <p:cTn id="13" presetID="8" presetClass="emph" presetSubtype="0" fill="hold" nodeType="withEffect">
                                  <p:stCondLst>
                                    <p:cond delay="0"/>
                                  </p:stCondLst>
                                  <p:childTnLst>
                                    <p:animRot by="21600000">
                                      <p:cBhvr>
                                        <p:cTn id="14" dur="2000" fill="hold"/>
                                        <p:tgtEl>
                                          <p:spTgt spid="192538">
                                            <p:txEl>
                                              <p:pRg st="4" end="4"/>
                                            </p:txEl>
                                          </p:spTgt>
                                        </p:tgtEl>
                                        <p:attrNameLst>
                                          <p:attrName>r</p:attrName>
                                        </p:attrNameLst>
                                      </p:cBhvr>
                                    </p:animRot>
                                  </p:childTnLst>
                                </p:cTn>
                              </p:par>
                              <p:par>
                                <p:cTn id="15" presetID="8" presetClass="emph" presetSubtype="0" fill="hold" nodeType="withEffect">
                                  <p:stCondLst>
                                    <p:cond delay="0"/>
                                  </p:stCondLst>
                                  <p:childTnLst>
                                    <p:animRot by="21600000">
                                      <p:cBhvr>
                                        <p:cTn id="16" dur="2000" fill="hold"/>
                                        <p:tgtEl>
                                          <p:spTgt spid="192538">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8" name="Rectangle 4"/>
          <p:cNvSpPr>
            <a:spLocks noGrp="1" noChangeArrowheads="1"/>
          </p:cNvSpPr>
          <p:nvPr>
            <p:ph type="title"/>
          </p:nvPr>
        </p:nvSpPr>
        <p:spPr/>
        <p:txBody>
          <a:bodyPr/>
          <a:lstStyle/>
          <a:p>
            <a:r>
              <a:rPr lang="en-US">
                <a:hlinkClick r:id="rId2"/>
              </a:rPr>
              <a:t>Journey by land</a:t>
            </a:r>
            <a:endParaRPr lang="en-US"/>
          </a:p>
        </p:txBody>
      </p:sp>
      <p:sp>
        <p:nvSpPr>
          <p:cNvPr id="210949" name="Rectangle 5"/>
          <p:cNvSpPr>
            <a:spLocks noGrp="1" noChangeArrowheads="1"/>
          </p:cNvSpPr>
          <p:nvPr>
            <p:ph type="body" sz="half" idx="1"/>
          </p:nvPr>
        </p:nvSpPr>
        <p:spPr/>
        <p:txBody>
          <a:bodyPr/>
          <a:lstStyle/>
          <a:p>
            <a:pPr>
              <a:buFontTx/>
              <a:buNone/>
            </a:pPr>
            <a:r>
              <a:rPr lang="en-US"/>
              <a:t>Please click on the link above. When you get to the website click on Part 1, and then “Journey by land.”</a:t>
            </a:r>
          </a:p>
          <a:p>
            <a:pPr>
              <a:buFontTx/>
              <a:buNone/>
            </a:pPr>
            <a:r>
              <a:rPr lang="en-US"/>
              <a:t>Read the page and in small groups answer and discuss the questions to the right.</a:t>
            </a:r>
          </a:p>
        </p:txBody>
      </p:sp>
      <p:sp>
        <p:nvSpPr>
          <p:cNvPr id="210950" name="Rectangle 6"/>
          <p:cNvSpPr>
            <a:spLocks noGrp="1" noChangeArrowheads="1"/>
          </p:cNvSpPr>
          <p:nvPr>
            <p:ph type="body" sz="half" idx="2"/>
          </p:nvPr>
        </p:nvSpPr>
        <p:spPr/>
        <p:txBody>
          <a:bodyPr/>
          <a:lstStyle/>
          <a:p>
            <a:r>
              <a:rPr lang="en-US" sz="2000"/>
              <a:t>What were the names of the major trails taken?</a:t>
            </a:r>
          </a:p>
          <a:p>
            <a:r>
              <a:rPr lang="en-US" sz="2000"/>
              <a:t>How long did the overland trip typically take? How far would they travel in one day?</a:t>
            </a:r>
          </a:p>
          <a:p>
            <a:r>
              <a:rPr lang="en-US" sz="2000"/>
              <a:t>What were two landmarks passed by the travelers?</a:t>
            </a:r>
          </a:p>
          <a:p>
            <a:r>
              <a:rPr lang="en-US" sz="2000"/>
              <a:t>What was the cost for a family of four?</a:t>
            </a:r>
          </a:p>
          <a:p>
            <a:r>
              <a:rPr lang="en-US" sz="2000"/>
              <a:t>What supplies might they have taken?</a:t>
            </a:r>
          </a:p>
        </p:txBody>
      </p:sp>
    </p:spTree>
  </p:cSld>
  <p:clrMapOvr>
    <a:masterClrMapping/>
  </p:clrMapOvr>
  <p:transition xmlns:p14="http://schemas.microsoft.com/office/powerpoint/2010/main" spd="med">
    <p:comb dir="vert"/>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lstStyle/>
          <a:p>
            <a:r>
              <a:rPr lang="en-US">
                <a:hlinkClick r:id="rId2"/>
              </a:rPr>
              <a:t>Journey by sea</a:t>
            </a:r>
            <a:endParaRPr lang="en-US"/>
          </a:p>
        </p:txBody>
      </p:sp>
      <p:sp>
        <p:nvSpPr>
          <p:cNvPr id="212996" name="Rectangle 4"/>
          <p:cNvSpPr>
            <a:spLocks noGrp="1" noChangeArrowheads="1"/>
          </p:cNvSpPr>
          <p:nvPr>
            <p:ph type="body" sz="half" idx="1"/>
          </p:nvPr>
        </p:nvSpPr>
        <p:spPr/>
        <p:txBody>
          <a:bodyPr/>
          <a:lstStyle/>
          <a:p>
            <a:pPr>
              <a:buFontTx/>
              <a:buNone/>
            </a:pPr>
            <a:r>
              <a:rPr lang="en-US"/>
              <a:t>Please click on the link above. When you get to the website click on Part 1, and then “Journey by sea.”</a:t>
            </a:r>
          </a:p>
          <a:p>
            <a:pPr>
              <a:buFontTx/>
              <a:buNone/>
            </a:pPr>
            <a:r>
              <a:rPr lang="en-US"/>
              <a:t>Read the page and in small groups answer and discuss the questions to the right.</a:t>
            </a:r>
          </a:p>
        </p:txBody>
      </p:sp>
      <p:sp>
        <p:nvSpPr>
          <p:cNvPr id="212997" name="Rectangle 5"/>
          <p:cNvSpPr>
            <a:spLocks noGrp="1" noChangeArrowheads="1"/>
          </p:cNvSpPr>
          <p:nvPr>
            <p:ph type="body" sz="half" idx="2"/>
          </p:nvPr>
        </p:nvSpPr>
        <p:spPr/>
        <p:txBody>
          <a:bodyPr/>
          <a:lstStyle/>
          <a:p>
            <a:r>
              <a:rPr lang="en-US" sz="2000"/>
              <a:t>What was the cost per person to travel by sea?</a:t>
            </a:r>
          </a:p>
          <a:p>
            <a:r>
              <a:rPr lang="en-US" sz="2000"/>
              <a:t>What were some changes made to cargo ships to transport passengers?</a:t>
            </a:r>
          </a:p>
          <a:p>
            <a:r>
              <a:rPr lang="en-US" sz="2000"/>
              <a:t>What were some supplies they might have taken?</a:t>
            </a:r>
          </a:p>
          <a:p>
            <a:r>
              <a:rPr lang="en-US" sz="2000"/>
              <a:t>What were some problems with these supplies?</a:t>
            </a:r>
          </a:p>
          <a:p>
            <a:r>
              <a:rPr lang="en-US" sz="2000"/>
              <a:t>What were some diseases common to the Panama route?</a:t>
            </a:r>
          </a:p>
        </p:txBody>
      </p:sp>
    </p:spTree>
  </p:cSld>
  <p:clrMapOvr>
    <a:masterClrMapping/>
  </p:clrMapOvr>
  <p:transition xmlns:p14="http://schemas.microsoft.com/office/powerpoint/2010/main" spd="med">
    <p:comb dir="vert"/>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8" name="Rectangle 8"/>
          <p:cNvSpPr>
            <a:spLocks noGrp="1" noChangeArrowheads="1"/>
          </p:cNvSpPr>
          <p:nvPr>
            <p:ph type="title"/>
          </p:nvPr>
        </p:nvSpPr>
        <p:spPr>
          <a:xfrm>
            <a:off x="381000" y="304800"/>
            <a:ext cx="8229600" cy="1143000"/>
          </a:xfrm>
        </p:spPr>
        <p:txBody>
          <a:bodyPr/>
          <a:lstStyle/>
          <a:p>
            <a:r>
              <a:rPr lang="en-US">
                <a:hlinkClick r:id="rId2"/>
              </a:rPr>
              <a:t>Gold Rush Video</a:t>
            </a:r>
            <a:endParaRPr lang="en-US"/>
          </a:p>
        </p:txBody>
      </p:sp>
      <p:sp>
        <p:nvSpPr>
          <p:cNvPr id="204809" name="Rectangle 9"/>
          <p:cNvSpPr>
            <a:spLocks noGrp="1" noChangeArrowheads="1"/>
          </p:cNvSpPr>
          <p:nvPr>
            <p:ph type="body" sz="half" idx="1"/>
          </p:nvPr>
        </p:nvSpPr>
        <p:spPr>
          <a:xfrm>
            <a:off x="228600" y="1524000"/>
            <a:ext cx="4038600" cy="4495800"/>
          </a:xfrm>
        </p:spPr>
        <p:txBody>
          <a:bodyPr/>
          <a:lstStyle/>
          <a:p>
            <a:pPr>
              <a:buFontTx/>
              <a:buNone/>
            </a:pPr>
            <a:r>
              <a:rPr lang="en-US" sz="2400" dirty="0" smtClean="0"/>
              <a:t>Answer the following</a:t>
            </a:r>
          </a:p>
          <a:p>
            <a:pPr>
              <a:buFontTx/>
              <a:buNone/>
            </a:pPr>
            <a:r>
              <a:rPr lang="en-US" sz="2400" dirty="0" smtClean="0"/>
              <a:t>questions based on the</a:t>
            </a:r>
          </a:p>
          <a:p>
            <a:pPr>
              <a:buFontTx/>
              <a:buNone/>
            </a:pPr>
            <a:r>
              <a:rPr lang="en-US" sz="2400" dirty="0" smtClean="0"/>
              <a:t>video clip we watch in class.</a:t>
            </a:r>
            <a:endParaRPr lang="en-US" sz="2400" dirty="0"/>
          </a:p>
        </p:txBody>
      </p:sp>
      <p:sp>
        <p:nvSpPr>
          <p:cNvPr id="204810" name="Rectangle 10"/>
          <p:cNvSpPr>
            <a:spLocks noGrp="1" noChangeArrowheads="1"/>
          </p:cNvSpPr>
          <p:nvPr>
            <p:ph type="body" sz="half" idx="2"/>
          </p:nvPr>
        </p:nvSpPr>
        <p:spPr>
          <a:xfrm>
            <a:off x="4191000" y="1371600"/>
            <a:ext cx="4953000" cy="5029200"/>
          </a:xfrm>
        </p:spPr>
        <p:txBody>
          <a:bodyPr/>
          <a:lstStyle/>
          <a:p>
            <a:r>
              <a:rPr lang="en-US" sz="2400" dirty="0"/>
              <a:t>Who discovered the first gold nugget?</a:t>
            </a:r>
          </a:p>
          <a:p>
            <a:r>
              <a:rPr lang="en-US" sz="2400" dirty="0"/>
              <a:t>Why were the gold seekers called “49ers?”	</a:t>
            </a:r>
          </a:p>
          <a:p>
            <a:r>
              <a:rPr lang="en-US" sz="2400" dirty="0"/>
              <a:t>What were some reasons that most prospectors did not strike it rich?</a:t>
            </a:r>
          </a:p>
          <a:p>
            <a:r>
              <a:rPr lang="en-US" sz="2400" dirty="0"/>
              <a:t>How long did the California gold rush last?</a:t>
            </a:r>
          </a:p>
          <a:p>
            <a:r>
              <a:rPr lang="en-US" sz="2400" dirty="0"/>
              <a:t>What was the total amount in dollars found in gold after the gold rush was over?</a:t>
            </a:r>
          </a:p>
        </p:txBody>
      </p:sp>
    </p:spTree>
  </p:cSld>
  <p:clrMapOvr>
    <a:masterClrMapping/>
  </p:clrMapOvr>
  <p:transition xmlns:p14="http://schemas.microsoft.com/office/powerpoint/2010/main" spd="med">
    <p:comb dir="vert"/>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a:lstStyle/>
          <a:p>
            <a:r>
              <a:rPr lang="en-US"/>
              <a:t>Techniques for retrieving gold </a:t>
            </a:r>
          </a:p>
        </p:txBody>
      </p:sp>
      <p:sp>
        <p:nvSpPr>
          <p:cNvPr id="215045" name="Rectangle 5"/>
          <p:cNvSpPr>
            <a:spLocks noGrp="1" noChangeArrowheads="1"/>
          </p:cNvSpPr>
          <p:nvPr>
            <p:ph type="body" sz="half" idx="1"/>
          </p:nvPr>
        </p:nvSpPr>
        <p:spPr/>
        <p:txBody>
          <a:bodyPr/>
          <a:lstStyle/>
          <a:p>
            <a:r>
              <a:rPr lang="en-US" sz="2400"/>
              <a:t>At first a technique called panning was used to retrieve gold from streams and riverbeds.</a:t>
            </a:r>
          </a:p>
          <a:p>
            <a:pPr>
              <a:buFontTx/>
              <a:buNone/>
            </a:pPr>
            <a:endParaRPr lang="en-US" sz="2400"/>
          </a:p>
        </p:txBody>
      </p:sp>
      <p:sp>
        <p:nvSpPr>
          <p:cNvPr id="215046" name="Rectangle 6"/>
          <p:cNvSpPr>
            <a:spLocks noGrp="1" noChangeArrowheads="1"/>
          </p:cNvSpPr>
          <p:nvPr>
            <p:ph type="body" sz="half" idx="2"/>
          </p:nvPr>
        </p:nvSpPr>
        <p:spPr/>
        <p:txBody>
          <a:bodyPr/>
          <a:lstStyle/>
          <a:p>
            <a:r>
              <a:rPr lang="en-US" sz="2400"/>
              <a:t>Hydraulic mining was later invented in California. This technique was created for larger scale gold mining</a:t>
            </a:r>
          </a:p>
          <a:p>
            <a:pPr>
              <a:buFontTx/>
              <a:buNone/>
            </a:pPr>
            <a:endParaRPr lang="en-US" sz="2400"/>
          </a:p>
        </p:txBody>
      </p:sp>
      <p:pic>
        <p:nvPicPr>
          <p:cNvPr id="215047" name="Picture 7"/>
          <p:cNvPicPr>
            <a:picLocks noChangeAspect="1" noChangeArrowheads="1"/>
          </p:cNvPicPr>
          <p:nvPr/>
        </p:nvPicPr>
        <p:blipFill>
          <a:blip r:embed="rId2" cstate="print"/>
          <a:srcRect/>
          <a:stretch>
            <a:fillRect/>
          </a:stretch>
        </p:blipFill>
        <p:spPr bwMode="auto">
          <a:xfrm>
            <a:off x="990600" y="3581400"/>
            <a:ext cx="2895600" cy="2286000"/>
          </a:xfrm>
          <a:prstGeom prst="rect">
            <a:avLst/>
          </a:prstGeom>
          <a:noFill/>
          <a:ln w="12700" cap="sq">
            <a:noFill/>
            <a:miter lim="800000"/>
            <a:headEnd type="none" w="sm" len="sm"/>
            <a:tailEnd type="none" w="sm" len="sm"/>
          </a:ln>
          <a:effectLst/>
        </p:spPr>
      </p:pic>
      <p:pic>
        <p:nvPicPr>
          <p:cNvPr id="215048" name="Picture 8"/>
          <p:cNvPicPr>
            <a:picLocks noChangeAspect="1" noChangeArrowheads="1"/>
          </p:cNvPicPr>
          <p:nvPr/>
        </p:nvPicPr>
        <p:blipFill>
          <a:blip r:embed="rId3" cstate="print"/>
          <a:srcRect/>
          <a:stretch>
            <a:fillRect/>
          </a:stretch>
        </p:blipFill>
        <p:spPr bwMode="auto">
          <a:xfrm>
            <a:off x="5181600" y="3581400"/>
            <a:ext cx="2857500" cy="2362200"/>
          </a:xfrm>
          <a:prstGeom prst="rect">
            <a:avLst/>
          </a:prstGeom>
          <a:noFill/>
          <a:ln w="12700" cap="sq">
            <a:noFill/>
            <a:miter lim="800000"/>
            <a:headEnd type="none" w="sm" len="sm"/>
            <a:tailEnd type="none" w="sm" len="sm"/>
          </a:ln>
          <a:effectLst/>
        </p:spPr>
      </p:pic>
    </p:spTree>
  </p:cSld>
  <p:clrMapOvr>
    <a:masterClrMapping/>
  </p:clrMapOvr>
  <p:transition xmlns:p14="http://schemas.microsoft.com/office/powerpoint/2010/main" spd="med">
    <p:comb dir="vert"/>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81" name="Rectangle 9"/>
          <p:cNvSpPr>
            <a:spLocks noGrp="1" noChangeArrowheads="1"/>
          </p:cNvSpPr>
          <p:nvPr>
            <p:ph type="title"/>
          </p:nvPr>
        </p:nvSpPr>
        <p:spPr/>
        <p:txBody>
          <a:bodyPr/>
          <a:lstStyle/>
          <a:p>
            <a:r>
              <a:rPr lang="en-US"/>
              <a:t>Samuel Brannan</a:t>
            </a:r>
          </a:p>
        </p:txBody>
      </p:sp>
      <p:pic>
        <p:nvPicPr>
          <p:cNvPr id="207882" name="Picture 10"/>
          <p:cNvPicPr>
            <a:picLocks noGrp="1" noChangeAspect="1" noChangeArrowheads="1"/>
          </p:cNvPicPr>
          <p:nvPr>
            <p:ph type="body" sz="half" idx="1"/>
          </p:nvPr>
        </p:nvPicPr>
        <p:blipFill>
          <a:blip r:embed="rId2" cstate="print"/>
          <a:srcRect/>
          <a:stretch>
            <a:fillRect/>
          </a:stretch>
        </p:blipFill>
        <p:spPr/>
      </p:pic>
      <p:sp>
        <p:nvSpPr>
          <p:cNvPr id="207883" name="Rectangle 11"/>
          <p:cNvSpPr>
            <a:spLocks noGrp="1" noChangeArrowheads="1"/>
          </p:cNvSpPr>
          <p:nvPr>
            <p:ph type="body" sz="half" idx="2"/>
          </p:nvPr>
        </p:nvSpPr>
        <p:spPr/>
        <p:txBody>
          <a:bodyPr/>
          <a:lstStyle/>
          <a:p>
            <a:r>
              <a:rPr lang="en-US" sz="1800"/>
              <a:t>Samuel Brannan was the first millionaire because of the California gold rush</a:t>
            </a:r>
          </a:p>
          <a:p>
            <a:r>
              <a:rPr lang="en-US" sz="1800"/>
              <a:t>Brannan established the first newspaper in San Francisco called the </a:t>
            </a:r>
            <a:r>
              <a:rPr lang="en-US" sz="1800" i="1"/>
              <a:t>California Star and </a:t>
            </a:r>
            <a:r>
              <a:rPr lang="en-US" sz="1800"/>
              <a:t>also established the first school in San Francisco</a:t>
            </a:r>
          </a:p>
          <a:p>
            <a:r>
              <a:rPr lang="en-US" sz="1800"/>
              <a:t>Brannan was elected to the California State Senate in 1853. He was also credited with developing banks, railroads, and telegraph companies. </a:t>
            </a:r>
          </a:p>
          <a:p>
            <a:r>
              <a:rPr lang="en-US" sz="1800">
                <a:hlinkClick r:id="rId3"/>
              </a:rPr>
              <a:t>To learn more about Samuel Brannan click here</a:t>
            </a:r>
            <a:endParaRPr lang="en-US" sz="1800"/>
          </a:p>
          <a:p>
            <a:endParaRPr lang="en-US" sz="1800"/>
          </a:p>
        </p:txBody>
      </p:sp>
    </p:spTree>
  </p:cSld>
  <p:clrMapOvr>
    <a:masterClrMapping/>
  </p:clrMapOvr>
  <p:transition xmlns:p14="http://schemas.microsoft.com/office/powerpoint/2010/main" spd="med">
    <p:comb dir="vert"/>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en-US" sz="4000"/>
              <a:t>The negative effects of the gold rush</a:t>
            </a:r>
          </a:p>
        </p:txBody>
      </p:sp>
      <p:sp>
        <p:nvSpPr>
          <p:cNvPr id="222212" name="Rectangle 4"/>
          <p:cNvSpPr>
            <a:spLocks noGrp="1" noChangeArrowheads="1"/>
          </p:cNvSpPr>
          <p:nvPr>
            <p:ph type="body" sz="half" idx="1"/>
          </p:nvPr>
        </p:nvSpPr>
        <p:spPr/>
        <p:txBody>
          <a:bodyPr/>
          <a:lstStyle/>
          <a:p>
            <a:pPr>
              <a:lnSpc>
                <a:spcPct val="90000"/>
              </a:lnSpc>
              <a:buFontTx/>
              <a:buNone/>
            </a:pPr>
            <a:r>
              <a:rPr lang="en-US"/>
              <a:t>Native Americans</a:t>
            </a:r>
          </a:p>
          <a:p>
            <a:pPr>
              <a:lnSpc>
                <a:spcPct val="90000"/>
              </a:lnSpc>
              <a:buFontTx/>
              <a:buNone/>
            </a:pPr>
            <a:r>
              <a:rPr lang="en-US"/>
              <a:t>became the victims of</a:t>
            </a:r>
          </a:p>
          <a:p>
            <a:pPr>
              <a:lnSpc>
                <a:spcPct val="90000"/>
              </a:lnSpc>
              <a:buFontTx/>
              <a:buNone/>
            </a:pPr>
            <a:r>
              <a:rPr lang="en-US"/>
              <a:t>disease, starvation, and</a:t>
            </a:r>
          </a:p>
          <a:p>
            <a:pPr>
              <a:lnSpc>
                <a:spcPct val="90000"/>
              </a:lnSpc>
              <a:buFontTx/>
              <a:buNone/>
            </a:pPr>
            <a:r>
              <a:rPr lang="en-US"/>
              <a:t>genocidal attacks.</a:t>
            </a:r>
          </a:p>
          <a:p>
            <a:pPr>
              <a:lnSpc>
                <a:spcPct val="90000"/>
              </a:lnSpc>
              <a:buFontTx/>
              <a:buChar char="-"/>
            </a:pPr>
            <a:r>
              <a:rPr lang="en-US"/>
              <a:t>The Native American population in 1845 was 150,000</a:t>
            </a:r>
          </a:p>
          <a:p>
            <a:pPr>
              <a:lnSpc>
                <a:spcPct val="90000"/>
              </a:lnSpc>
              <a:buFontTx/>
              <a:buChar char="-"/>
            </a:pPr>
            <a:r>
              <a:rPr lang="en-US"/>
              <a:t>The Native American population in 1870 was less than 30,000.</a:t>
            </a:r>
          </a:p>
        </p:txBody>
      </p:sp>
      <p:sp>
        <p:nvSpPr>
          <p:cNvPr id="222213" name="Rectangle 5"/>
          <p:cNvSpPr>
            <a:spLocks noGrp="1" noChangeArrowheads="1"/>
          </p:cNvSpPr>
          <p:nvPr>
            <p:ph type="body" sz="half" idx="2"/>
          </p:nvPr>
        </p:nvSpPr>
        <p:spPr/>
        <p:txBody>
          <a:bodyPr/>
          <a:lstStyle/>
          <a:p>
            <a:pPr>
              <a:buFontTx/>
              <a:buNone/>
            </a:pPr>
            <a:r>
              <a:rPr lang="en-US" sz="2400"/>
              <a:t>Many people that </a:t>
            </a:r>
          </a:p>
          <a:p>
            <a:pPr>
              <a:buFontTx/>
              <a:buNone/>
            </a:pPr>
            <a:r>
              <a:rPr lang="en-US" sz="2400"/>
              <a:t>journeyed to California</a:t>
            </a:r>
          </a:p>
          <a:p>
            <a:pPr>
              <a:buFontTx/>
              <a:buNone/>
            </a:pPr>
            <a:r>
              <a:rPr lang="en-US" sz="2400"/>
              <a:t>from around the world</a:t>
            </a:r>
          </a:p>
          <a:p>
            <a:pPr>
              <a:buFontTx/>
              <a:buNone/>
            </a:pPr>
            <a:r>
              <a:rPr lang="en-US" sz="2400"/>
              <a:t>never made it.</a:t>
            </a:r>
          </a:p>
          <a:p>
            <a:pPr>
              <a:buFontTx/>
              <a:buChar char="-"/>
            </a:pPr>
            <a:r>
              <a:rPr lang="en-US" sz="2000"/>
              <a:t>The Donner party- A total of 87 people from various families set out for California and became snowbound in the Sierra Nevada. Only 48 of the original 87 pioneers survived.</a:t>
            </a:r>
          </a:p>
          <a:p>
            <a:pPr>
              <a:buFontTx/>
              <a:buNone/>
            </a:pPr>
            <a:r>
              <a:rPr lang="en-US" sz="1600">
                <a:hlinkClick r:id="rId2"/>
              </a:rPr>
              <a:t>To read the Donner party journals and learn more about their journey click here</a:t>
            </a:r>
            <a:endParaRPr lang="en-US" sz="1600"/>
          </a:p>
        </p:txBody>
      </p:sp>
    </p:spTree>
  </p:cSld>
  <p:clrMapOvr>
    <a:masterClrMapping/>
  </p:clrMapOvr>
  <p:transition xmlns:p14="http://schemas.microsoft.com/office/powerpoint/2010/main" spd="med">
    <p:comb dir="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222212">
                                            <p:txEl>
                                              <p:pRg st="0" end="0"/>
                                            </p:txEl>
                                          </p:spTgt>
                                        </p:tgtEl>
                                      </p:cBhvr>
                                      <p:by x="150000" y="150000"/>
                                    </p:animScale>
                                  </p:childTnLst>
                                </p:cTn>
                              </p:par>
                              <p:par>
                                <p:cTn id="7" presetID="6" presetClass="emph" presetSubtype="0" fill="hold" nodeType="withEffect">
                                  <p:stCondLst>
                                    <p:cond delay="0"/>
                                  </p:stCondLst>
                                  <p:childTnLst>
                                    <p:animScale>
                                      <p:cBhvr>
                                        <p:cTn id="8" dur="2000" fill="hold"/>
                                        <p:tgtEl>
                                          <p:spTgt spid="222212">
                                            <p:txEl>
                                              <p:pRg st="1" end="1"/>
                                            </p:txEl>
                                          </p:spTgt>
                                        </p:tgtEl>
                                      </p:cBhvr>
                                      <p:by x="150000" y="150000"/>
                                    </p:animScale>
                                  </p:childTnLst>
                                </p:cTn>
                              </p:par>
                              <p:par>
                                <p:cTn id="9" presetID="6" presetClass="emph" presetSubtype="0" fill="hold" nodeType="withEffect">
                                  <p:stCondLst>
                                    <p:cond delay="0"/>
                                  </p:stCondLst>
                                  <p:childTnLst>
                                    <p:animScale>
                                      <p:cBhvr>
                                        <p:cTn id="10" dur="2000" fill="hold"/>
                                        <p:tgtEl>
                                          <p:spTgt spid="222212">
                                            <p:txEl>
                                              <p:pRg st="2" end="2"/>
                                            </p:txEl>
                                          </p:spTgt>
                                        </p:tgtEl>
                                      </p:cBhvr>
                                      <p:by x="150000" y="150000"/>
                                    </p:animScale>
                                  </p:childTnLst>
                                </p:cTn>
                              </p:par>
                              <p:par>
                                <p:cTn id="11" presetID="6" presetClass="emph" presetSubtype="0" fill="hold" nodeType="withEffect">
                                  <p:stCondLst>
                                    <p:cond delay="0"/>
                                  </p:stCondLst>
                                  <p:childTnLst>
                                    <p:animScale>
                                      <p:cBhvr>
                                        <p:cTn id="12" dur="2000" fill="hold"/>
                                        <p:tgtEl>
                                          <p:spTgt spid="222212">
                                            <p:txEl>
                                              <p:pRg st="3" end="3"/>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untain Top">
  <a:themeElements>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Mountain Top</Template>
  <TotalTime>4319</TotalTime>
  <Words>658</Words>
  <Application>Microsoft Macintosh PowerPoint</Application>
  <PresentationFormat>On-screen Show (4:3)</PresentationFormat>
  <Paragraphs>69</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Mountain Top</vt:lpstr>
      <vt:lpstr>The California Gold Rush</vt:lpstr>
      <vt:lpstr>January 24, 1848 </vt:lpstr>
      <vt:lpstr>Click here to view a treasure map and see the destinations of the 49ers</vt:lpstr>
      <vt:lpstr>Journey by land</vt:lpstr>
      <vt:lpstr>Journey by sea</vt:lpstr>
      <vt:lpstr>Gold Rush Video</vt:lpstr>
      <vt:lpstr>Techniques for retrieving gold </vt:lpstr>
      <vt:lpstr>Samuel Brannan</vt:lpstr>
      <vt:lpstr>The negative effects of the gold rush</vt:lpstr>
      <vt:lpstr>The positive effects of the gold rush</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Owner</dc:creator>
  <cp:lastModifiedBy>Brandon Chapman</cp:lastModifiedBy>
  <cp:revision>35</cp:revision>
  <cp:lastPrinted>1601-01-01T00:00:00Z</cp:lastPrinted>
  <dcterms:created xsi:type="dcterms:W3CDTF">2007-12-05T23:10:28Z</dcterms:created>
  <dcterms:modified xsi:type="dcterms:W3CDTF">2015-04-13T03:55:34Z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9</vt:i4>
  </property>
</Properties>
</file>